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9144000" cy="5143500" type="screen16x9"/>
  <p:notesSz cx="6858000" cy="9144000"/>
  <p:defaultTextStyle>
    <a:defPPr>
      <a:defRPr lang="x-none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3A35"/>
    <a:srgbClr val="6EB4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 snapToGrid="0">
      <p:cViewPr>
        <p:scale>
          <a:sx n="109" d="100"/>
          <a:sy n="109" d="100"/>
        </p:scale>
        <p:origin x="-54" y="-50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B0D519BA-EA8C-F521-891D-7FC3BAEA32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4001" cy="51435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D52BC5B-B1EC-5C01-62CE-74760D97EB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527" y="218317"/>
            <a:ext cx="5500255" cy="1991483"/>
          </a:xfrm>
        </p:spPr>
        <p:txBody>
          <a:bodyPr anchor="b">
            <a:normAutofit/>
          </a:bodyPr>
          <a:lstStyle>
            <a:lvl1pPr algn="l">
              <a:defRPr sz="5400" b="1">
                <a:solidFill>
                  <a:srgbClr val="1E3A35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ru-RU" dirty="0"/>
              <a:t>Образец заголовка</a:t>
            </a:r>
            <a:endParaRPr lang="x-none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A9451664-1DCC-B47A-14F5-922EA01ECE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527" y="2272039"/>
            <a:ext cx="5500255" cy="1241822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dirty="0"/>
              <a:t>Образец подзаголовка</a:t>
            </a:r>
            <a:endParaRPr lang="x-none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455C644-7FFA-6A1C-A7B7-301BCD7FE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1CFC8-5CF9-4F73-A17F-8F338C8051F7}" type="datetimeFigureOut">
              <a:rPr lang="x-none" smtClean="0"/>
              <a:pPr/>
              <a:t>27.03.2023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F6C003E-5EE0-6A76-E8C3-8C878FD10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73F640B-DFCC-F4BD-11D3-352AF09F2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4B818-1E6C-48ED-9CF5-A572A509B1E3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799268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3660114-FF89-E724-1DF9-7D306CCE4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F6B67453-7702-3116-E468-2405F95F67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FDF5AD1-2B3C-ACE1-3184-3787E3BD6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1CFC8-5CF9-4F73-A17F-8F338C8051F7}" type="datetimeFigureOut">
              <a:rPr lang="x-none" smtClean="0"/>
              <a:pPr/>
              <a:t>27.03.2023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05E7A0D-E3DC-42FF-32CD-E21A4EB5B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FDBC1E8-2A94-8E95-2A5F-5F29EAAD1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4B818-1E6C-48ED-9CF5-A572A509B1E3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037170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B4DA0092-08E5-A1B9-2809-5FC1CD01D5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1AE98257-3E60-5DC6-2127-E6537183FD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4BE0D44-4D2B-A064-C474-FB83180BE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1CFC8-5CF9-4F73-A17F-8F338C8051F7}" type="datetimeFigureOut">
              <a:rPr lang="x-none" smtClean="0"/>
              <a:pPr/>
              <a:t>27.03.2023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F0081CC-75D6-B2AD-9362-1041DA4CA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2D6D119-C3FB-6D52-97BE-AC28455BC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4B818-1E6C-48ED-9CF5-A572A509B1E3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60411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8716B38-AE2D-DAFC-1085-3A20E0E73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833" y="335972"/>
            <a:ext cx="7886700" cy="349611"/>
          </a:xfrm>
        </p:spPr>
        <p:txBody>
          <a:bodyPr/>
          <a:lstStyle/>
          <a:p>
            <a:r>
              <a:rPr lang="ru-RU" dirty="0"/>
              <a:t>Образец заголовка</a:t>
            </a:r>
            <a:endParaRPr lang="x-none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0B7D7D9-CBD1-A812-640F-330958F60F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585A793-AF98-0D28-5E0E-F75914438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1CFC8-5CF9-4F73-A17F-8F338C8051F7}" type="datetimeFigureOut">
              <a:rPr lang="x-none" smtClean="0"/>
              <a:pPr/>
              <a:t>27.03.2023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D1949F6-7DEA-0781-B465-ECBAD24FC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6F07DDE-8422-D157-9E4D-06F4631AC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4B818-1E6C-48ED-9CF5-A572A509B1E3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27168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10C4E25-EFE4-D23F-8D7F-28B1DE333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13EF238-5C6C-BA7A-AFB7-292244C5D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3C55378-F7FC-324F-DF1B-5113F547E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1CFC8-5CF9-4F73-A17F-8F338C8051F7}" type="datetimeFigureOut">
              <a:rPr lang="x-none" smtClean="0"/>
              <a:pPr/>
              <a:t>27.03.2023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91606CD-2777-737C-8D90-A6EF3085D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38701A6-F074-0C05-E3C6-E001F89E4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4B818-1E6C-48ED-9CF5-A572A509B1E3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67961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DFA4BBB-2196-6982-F350-4AC7180AB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2248BBD-79EA-CCEA-0FFC-A3738FC1C5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3B4F9D59-C30A-6A38-6967-768FE11407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B4DE3E83-050C-E0CE-4EBA-E3219591C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1CFC8-5CF9-4F73-A17F-8F338C8051F7}" type="datetimeFigureOut">
              <a:rPr lang="x-none" smtClean="0"/>
              <a:pPr/>
              <a:t>27.03.2023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591511A-A510-C987-05FF-8405E7F04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506EE905-253D-8036-1CCB-2FDA63D46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4B818-1E6C-48ED-9CF5-A572A509B1E3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12659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E2198DD-E937-A381-BAEE-E37FBF3EB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45B840E-34A0-BDCF-BD4C-34AB0F8D4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8CD192A9-8A56-2CDA-27B0-6499A037CC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4C943454-C0DB-FDEA-14BD-52B59514A7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620DD708-FC22-CB72-8BB9-7FE61B4998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6B6E2E56-5135-6037-90C3-CB257825B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1CFC8-5CF9-4F73-A17F-8F338C8051F7}" type="datetimeFigureOut">
              <a:rPr lang="x-none" smtClean="0"/>
              <a:pPr/>
              <a:t>27.03.2023</a:t>
            </a:fld>
            <a:endParaRPr lang="x-none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A115E7C9-623D-2900-5788-E4514DC81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663C4D63-E399-BA85-F33D-E39EFFB6D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4B818-1E6C-48ED-9CF5-A572A509B1E3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369437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347BCCD-9CCF-259D-B104-9DF0641B2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6B735207-6C50-6B33-9B68-A298D135E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1CFC8-5CF9-4F73-A17F-8F338C8051F7}" type="datetimeFigureOut">
              <a:rPr lang="x-none" smtClean="0"/>
              <a:pPr/>
              <a:t>27.03.2023</a:t>
            </a:fld>
            <a:endParaRPr lang="x-none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98FA2CFF-204C-E877-CEBA-7FE6F182F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CEFA8423-0BBF-53B5-385A-C792DE272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4B818-1E6C-48ED-9CF5-A572A509B1E3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12100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52742C0E-8760-F1FF-0883-C7854B1E0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1CFC8-5CF9-4F73-A17F-8F338C8051F7}" type="datetimeFigureOut">
              <a:rPr lang="x-none" smtClean="0"/>
              <a:pPr/>
              <a:t>27.03.2023</a:t>
            </a:fld>
            <a:endParaRPr lang="x-none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55B4034F-8CAC-EBC3-8123-80CBA7428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0C39120C-2C7C-2C9F-3BE6-4926086F3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4B818-1E6C-48ED-9CF5-A572A509B1E3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7738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EBCD1D1-9CF3-8B2D-8D28-D0879E90B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231883F-23AB-EDF4-2835-BE86B254D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1F17F370-E56A-A0BD-E521-3E3A0DB11A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4B7DC30E-487D-1DC4-3BB3-C8B6FF4E9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1CFC8-5CF9-4F73-A17F-8F338C8051F7}" type="datetimeFigureOut">
              <a:rPr lang="x-none" smtClean="0"/>
              <a:pPr/>
              <a:t>27.03.2023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3D5B7A71-177D-879F-32F1-CD06BB921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51359C3-A280-C6B0-B464-7F16DA66E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4B818-1E6C-48ED-9CF5-A572A509B1E3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30997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F3609FE-00B0-AC4B-03B9-788692AF0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069250AC-0A4F-9942-F746-465EC186C6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955EA89C-9D32-74C9-33B8-3D76C26D98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A2F539AD-A1A9-DD17-114B-CB2DFA40B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1CFC8-5CF9-4F73-A17F-8F338C8051F7}" type="datetimeFigureOut">
              <a:rPr lang="x-none" smtClean="0"/>
              <a:pPr/>
              <a:t>27.03.2023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3C658A41-3348-C5E6-E4FD-86B056258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4083FC33-ABEE-03E5-CA86-699F9A4BD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4B818-1E6C-48ED-9CF5-A572A509B1E3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837795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0B88A532-4818-30B4-3B98-2BC500F83856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4001" cy="51435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2691670-2113-A38E-9079-47A7EBA42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541" y="218426"/>
            <a:ext cx="7886700" cy="349611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x-none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F7DEDEF-6C45-0C23-91EE-1A98FFA026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 err="1"/>
              <a:t>Четвертый</a:t>
            </a:r>
            <a:r>
              <a:rPr lang="ru-RU" dirty="0"/>
              <a:t> уровень</a:t>
            </a:r>
          </a:p>
          <a:p>
            <a:pPr lvl="4"/>
            <a:r>
              <a:rPr lang="ru-RU" dirty="0"/>
              <a:t>Пятый уровень</a:t>
            </a:r>
            <a:endParaRPr lang="x-none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D9F35B0-2322-1314-25EA-7F96960E4A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1CFC8-5CF9-4F73-A17F-8F338C8051F7}" type="datetimeFigureOut">
              <a:rPr lang="x-none" smtClean="0"/>
              <a:pPr/>
              <a:t>27.03.2023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B6108D3-F6B0-ABFB-A435-736894B10C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4EFF11E-E238-84E2-D21B-AA01E5C8ED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4B818-1E6C-48ED-9CF5-A572A509B1E3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648840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rgbClr val="1E3A35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rgbClr val="1E3A35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1E3A35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rgbClr val="1E3A35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rgbClr val="1E3A35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rgbClr val="1E3A35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70339"/>
            <a:ext cx="9143999" cy="931024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ru-RU" b="1" dirty="0">
                <a:latin typeface="Arial" pitchFamily="34" charset="0"/>
                <a:cs typeface="Arial" pitchFamily="34" charset="0"/>
              </a:rPr>
              <a:t>Ферментативная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активность представителей порядка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Flavobacteriales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, выделенных из респираторных образцов пациентов с </a:t>
            </a:r>
            <a:r>
              <a:rPr lang="ru-RU" b="1" dirty="0" err="1">
                <a:latin typeface="Arial" pitchFamily="34" charset="0"/>
                <a:cs typeface="Arial" pitchFamily="34" charset="0"/>
              </a:rPr>
              <a:t>муковисцидозом</a:t>
            </a:r>
            <a:endParaRPr lang="ru-RU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Зубова </a:t>
            </a:r>
            <a:r>
              <a:rPr lang="ru-RU" dirty="0">
                <a:latin typeface="Arial" pitchFamily="34" charset="0"/>
                <a:cs typeface="Arial" pitchFamily="34" charset="0"/>
              </a:rPr>
              <a:t>К.В., Глинская Е.В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., СГУ, Саратов; Кондратенко О.В,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СамГМУ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Самара; 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zubovaksushechka@mail.ru</a:t>
            </a:r>
            <a:endParaRPr lang="ru-RU" i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3" y="817582"/>
            <a:ext cx="914400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i="1" dirty="0">
                <a:latin typeface="Arial" pitchFamily="34" charset="0"/>
                <a:cs typeface="Arial" pitchFamily="34" charset="0"/>
              </a:rPr>
              <a:t>Финансирование отсутствует.</a:t>
            </a:r>
          </a:p>
          <a:p>
            <a:pPr algn="just"/>
            <a:r>
              <a:rPr lang="ru-RU" b="1" i="1" dirty="0">
                <a:latin typeface="Arial" pitchFamily="34" charset="0"/>
                <a:cs typeface="Arial" pitchFamily="34" charset="0"/>
              </a:rPr>
              <a:t>Цель 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исследования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: проанализировать </a:t>
            </a:r>
            <a:r>
              <a:rPr lang="ru-RU" dirty="0">
                <a:latin typeface="Arial" pitchFamily="34" charset="0"/>
                <a:cs typeface="Arial" pitchFamily="34" charset="0"/>
              </a:rPr>
              <a:t>ферментативную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активность представителей порядка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Flavobacteriales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выделенных из мокроты пациентов с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муковисцидозом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b="1" i="1" dirty="0" smtClean="0">
                <a:latin typeface="Arial" pitchFamily="34" charset="0"/>
                <a:cs typeface="Arial" pitchFamily="34" charset="0"/>
              </a:rPr>
              <a:t>Методы: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дифференциально-диагностическ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ие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среды, планшетные тест-системы, метод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ПЦР.</a:t>
            </a:r>
          </a:p>
          <a:p>
            <a:pPr algn="just"/>
            <a:r>
              <a:rPr lang="ru-RU" b="1" i="1" dirty="0" smtClean="0">
                <a:latin typeface="Arial" pitchFamily="34" charset="0"/>
                <a:cs typeface="Arial" pitchFamily="34" charset="0"/>
              </a:rPr>
              <a:t>Результаты: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проанализирована активность </a:t>
            </a:r>
            <a:r>
              <a:rPr lang="ru-RU" dirty="0">
                <a:latin typeface="Arial" pitchFamily="34" charset="0"/>
                <a:cs typeface="Arial" pitchFamily="34" charset="0"/>
              </a:rPr>
              <a:t>37 штаммов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бактерий родов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Chryseobacterium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Elizabethkingia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Empedobacter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результаты представлены в таблице.</a:t>
            </a:r>
            <a:endParaRPr lang="ru-RU" i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.  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52" y="3640503"/>
            <a:ext cx="1879172" cy="107878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-3" y="4751405"/>
            <a:ext cx="1959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>
                <a:latin typeface="Arial" pitchFamily="34" charset="0"/>
                <a:cs typeface="Arial" pitchFamily="34" charset="0"/>
              </a:rPr>
              <a:t>Рисунок 1 – Визуализация </a:t>
            </a:r>
            <a:r>
              <a:rPr lang="ru-RU" sz="900" dirty="0" err="1" smtClean="0">
                <a:latin typeface="Arial" pitchFamily="34" charset="0"/>
                <a:cs typeface="Arial" pitchFamily="34" charset="0"/>
              </a:rPr>
              <a:t>ПЦР-продукта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 гена гемолизина</a:t>
            </a:r>
            <a:endParaRPr lang="ru-RU" sz="9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3879" y="3649582"/>
            <a:ext cx="1089502" cy="107878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917662" y="4750520"/>
            <a:ext cx="1438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>
                <a:latin typeface="Arial" pitchFamily="34" charset="0"/>
                <a:cs typeface="Arial" pitchFamily="34" charset="0"/>
              </a:rPr>
              <a:t>Рисунок 2 – </a:t>
            </a:r>
            <a:r>
              <a:rPr lang="ru-RU" sz="900" dirty="0" err="1" smtClean="0">
                <a:latin typeface="Arial" pitchFamily="34" charset="0"/>
                <a:cs typeface="Arial" pitchFamily="34" charset="0"/>
              </a:rPr>
              <a:t>Липазная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 активность штаммов</a:t>
            </a:r>
            <a:endParaRPr lang="ru-RU" sz="9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3928820"/>
              </p:ext>
            </p:extLst>
          </p:nvPr>
        </p:nvGraphicFramePr>
        <p:xfrm>
          <a:off x="87356" y="2226243"/>
          <a:ext cx="8959824" cy="13684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998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5998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5998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5998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5998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5998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5998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5998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559989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59989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559989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559989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559989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559989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559989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559989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</a:tblGrid>
              <a:tr h="280555">
                <a:tc gridSpan="9">
                  <a:txBody>
                    <a:bodyPr/>
                    <a:lstStyle/>
                    <a:p>
                      <a:r>
                        <a:rPr lang="ru-RU" sz="800" dirty="0" smtClean="0">
                          <a:latin typeface="Arial" pitchFamily="34" charset="0"/>
                          <a:cs typeface="Arial" pitchFamily="34" charset="0"/>
                        </a:rPr>
                        <a:t>Ферменты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r>
                        <a:rPr lang="ru-RU" sz="800" dirty="0" smtClean="0">
                          <a:latin typeface="Arial" pitchFamily="34" charset="0"/>
                          <a:cs typeface="Arial" pitchFamily="34" charset="0"/>
                        </a:rPr>
                        <a:t>Гены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3063"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latin typeface="Arial" pitchFamily="34" charset="0"/>
                          <a:cs typeface="Arial" pitchFamily="34" charset="0"/>
                        </a:rPr>
                        <a:t>Уреаза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latin typeface="Arial" pitchFamily="34" charset="0"/>
                          <a:cs typeface="Arial" pitchFamily="34" charset="0"/>
                        </a:rPr>
                        <a:t>Желатиназа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latin typeface="Arial" pitchFamily="34" charset="0"/>
                          <a:cs typeface="Arial" pitchFamily="34" charset="0"/>
                        </a:rPr>
                        <a:t>Плазмокоагулаза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Arial" pitchFamily="34" charset="0"/>
                          <a:cs typeface="Arial" pitchFamily="34" charset="0"/>
                        </a:rPr>
                        <a:t>Фибринолизин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Arial" pitchFamily="34" charset="0"/>
                          <a:cs typeface="Arial" pitchFamily="34" charset="0"/>
                        </a:rPr>
                        <a:t>Липаза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Arial" pitchFamily="34" charset="0"/>
                          <a:cs typeface="Arial" pitchFamily="34" charset="0"/>
                        </a:rPr>
                        <a:t>Гемолизин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latin typeface="Arial" pitchFamily="34" charset="0"/>
                          <a:cs typeface="Arial" pitchFamily="34" charset="0"/>
                        </a:rPr>
                        <a:t>Лизиндегидрогеназа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latin typeface="Arial" pitchFamily="34" charset="0"/>
                          <a:cs typeface="Arial" pitchFamily="34" charset="0"/>
                        </a:rPr>
                        <a:t>Аргининдегидрогеназа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latin typeface="Arial" pitchFamily="34" charset="0"/>
                          <a:cs typeface="Arial" pitchFamily="34" charset="0"/>
                        </a:rPr>
                        <a:t>Триптофаназа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Arial" pitchFamily="34" charset="0"/>
                          <a:cs typeface="Arial" pitchFamily="34" charset="0"/>
                        </a:rPr>
                        <a:t>Нейраминидаза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latin typeface="Arial" pitchFamily="34" charset="0"/>
                          <a:cs typeface="Arial" pitchFamily="34" charset="0"/>
                        </a:rPr>
                        <a:t>Гиалуронидаза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latin typeface="Arial" pitchFamily="34" charset="0"/>
                          <a:cs typeface="Arial" pitchFamily="34" charset="0"/>
                        </a:rPr>
                        <a:t>Коллагеназа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latin typeface="Arial" pitchFamily="34" charset="0"/>
                          <a:cs typeface="Arial" pitchFamily="34" charset="0"/>
                        </a:rPr>
                        <a:t>Эластаза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latin typeface="Arial" pitchFamily="34" charset="0"/>
                          <a:cs typeface="Arial" pitchFamily="34" charset="0"/>
                        </a:rPr>
                        <a:t>Уреаза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err="1" smtClean="0">
                          <a:latin typeface="Arial" pitchFamily="34" charset="0"/>
                          <a:cs typeface="Arial" pitchFamily="34" charset="0"/>
                        </a:rPr>
                        <a:t>Фосфолипаза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Arial" pitchFamily="34" charset="0"/>
                          <a:cs typeface="Arial" pitchFamily="34" charset="0"/>
                        </a:rPr>
                        <a:t>Гемолизин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2098">
                <a:tc gridSpan="16"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Arial" pitchFamily="34" charset="0"/>
                          <a:cs typeface="Arial" pitchFamily="34" charset="0"/>
                        </a:rPr>
                        <a:t>Количество штаммов с положительным результатом, %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42721"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Arial" pitchFamily="34" charset="0"/>
                          <a:cs typeface="Arial" pitchFamily="34" charset="0"/>
                        </a:rPr>
                        <a:t>65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Arial" pitchFamily="34" charset="0"/>
                          <a:cs typeface="Arial" pitchFamily="34" charset="0"/>
                        </a:rPr>
                        <a:t>57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Arial" pitchFamily="34" charset="0"/>
                          <a:cs typeface="Arial" pitchFamily="34" charset="0"/>
                        </a:rPr>
                        <a:t>41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Arial" pitchFamily="34" charset="0"/>
                          <a:cs typeface="Arial" pitchFamily="34" charset="0"/>
                        </a:rPr>
                        <a:t>62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Arial" pitchFamily="34" charset="0"/>
                          <a:cs typeface="Arial" pitchFamily="34" charset="0"/>
                        </a:rPr>
                        <a:t>47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Arial" pitchFamily="34" charset="0"/>
                          <a:cs typeface="Arial" pitchFamily="34" charset="0"/>
                        </a:rPr>
                        <a:t>47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Arial" pitchFamily="34" charset="0"/>
                          <a:cs typeface="Arial" pitchFamily="34" charset="0"/>
                        </a:rPr>
                        <a:t>65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Arial" pitchFamily="34" charset="0"/>
                          <a:cs typeface="Arial" pitchFamily="34" charset="0"/>
                        </a:rPr>
                        <a:t>65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Arial" pitchFamily="34" charset="0"/>
                          <a:cs typeface="Arial" pitchFamily="34" charset="0"/>
                        </a:rPr>
                        <a:t>65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Arial" pitchFamily="34" charset="0"/>
                          <a:cs typeface="Arial" pitchFamily="34" charset="0"/>
                        </a:rPr>
                        <a:t>76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238052" y="3640503"/>
            <a:ext cx="444290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i="1" dirty="0" smtClean="0">
                <a:latin typeface="Arial" pitchFamily="34" charset="0"/>
                <a:cs typeface="Arial" pitchFamily="34" charset="0"/>
              </a:rPr>
              <a:t>Выводы: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представители порядка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Flavobacteriales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продуцируют широкий спектр ферментов</a:t>
            </a:r>
            <a:r>
              <a:rPr lang="ru-RU" dirty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являющихся факторами </a:t>
            </a:r>
            <a:r>
              <a:rPr lang="ru-RU" dirty="0">
                <a:latin typeface="Arial" pitchFamily="34" charset="0"/>
                <a:cs typeface="Arial" pitchFamily="34" charset="0"/>
              </a:rPr>
              <a:t>патогенности,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что позволяет рассматривать их в качестве потенциальных возбудителей при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муковисцидозе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0646" y="3658662"/>
            <a:ext cx="914185" cy="106970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175864" y="4751405"/>
            <a:ext cx="1968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>
                <a:latin typeface="Arial" pitchFamily="34" charset="0"/>
                <a:cs typeface="Arial" pitchFamily="34" charset="0"/>
              </a:rPr>
              <a:t>Рисунок 3 – Планшетные тест-системы</a:t>
            </a:r>
            <a:endParaRPr lang="ru-RU" sz="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5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Custom 45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008C6F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165</Words>
  <Application>Microsoft Office PowerPoint</Application>
  <PresentationFormat>Экран (16:9)</PresentationFormat>
  <Paragraphs>57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Марина Маркасьян</dc:creator>
  <cp:lastModifiedBy>Kirill</cp:lastModifiedBy>
  <cp:revision>14</cp:revision>
  <dcterms:created xsi:type="dcterms:W3CDTF">2023-02-07T21:17:20Z</dcterms:created>
  <dcterms:modified xsi:type="dcterms:W3CDTF">2023-03-27T06:11:42Z</dcterms:modified>
</cp:coreProperties>
</file>